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88" r:id="rId4"/>
    <p:sldId id="263" r:id="rId5"/>
    <p:sldId id="281" r:id="rId6"/>
    <p:sldId id="287" r:id="rId7"/>
    <p:sldId id="266" r:id="rId8"/>
    <p:sldId id="285" r:id="rId9"/>
    <p:sldId id="284" r:id="rId10"/>
    <p:sldId id="280" r:id="rId11"/>
    <p:sldId id="283" r:id="rId12"/>
    <p:sldId id="286" r:id="rId13"/>
    <p:sldId id="278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94705" autoAdjust="0"/>
  </p:normalViewPr>
  <p:slideViewPr>
    <p:cSldViewPr>
      <p:cViewPr>
        <p:scale>
          <a:sx n="75" d="100"/>
          <a:sy n="75" d="100"/>
        </p:scale>
        <p:origin x="-79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54C01-679B-4E92-9646-B31F565A0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94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E2D4A0-0A7D-46E9-B1A2-D6B7A6D4B604}" type="datetimeFigureOut">
              <a:rPr lang="cs-CZ"/>
              <a:pPr>
                <a:defRPr/>
              </a:pPr>
              <a:t>12.6.2012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FA1E87-816A-431C-8615-9E2B743F00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85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1E520C-65A6-4917-B3D4-C27ABD1329A0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23B01B-249D-4F59-A707-B6B650DC0E48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8688C9-6E95-4906-B81B-40BA35BE4A7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95D7BC-1F1F-4CB8-95BE-A04A0FC110FE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9CC47E-D6E3-46B3-A589-00438C8433F5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9CC47E-D6E3-46B3-A589-00438C8433F5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2B4A7-69A2-45D4-B07F-C0C3E4CF2F64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637C2-2A5A-4E77-8073-45D9965D0661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637C2-2A5A-4E77-8073-45D9965D0661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90B32-A5ED-4B5E-AC13-260386DF507E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BFD2A-FAC1-430B-92BD-C55C8852DAEF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99AE8-8C2D-4EE2-B239-11F31E37EA42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D65D-6096-4603-ACD2-A9CA6DD30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63323-0557-463E-9669-57F3B4D20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FCF8-5345-43C1-9AA4-72B9B1802D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DCEB-54D6-44C4-A961-FA1A35102F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2E51-E709-4914-AED3-914010525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2FD9-771E-4D0E-8589-4189225A7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AB47F-9645-4DC4-893E-82359EEA9F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D5C1C-0D35-46C7-9E99-26BF39766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3AD3-32FC-4128-9187-FC731DB2E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07E3-6BF0-468B-B115-45DFA2066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FD2D-AF75-4080-A4AF-5FEEE6F3F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10" y="214311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25245B-6D7B-4F10-ADE6-97F857B7F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1187624" y="6578221"/>
            <a:ext cx="7690292" cy="2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Sykora &amp;</a:t>
            </a:r>
            <a:r>
              <a:rPr lang="en-US" sz="1800" b="1" i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Holicky - </a:t>
            </a:r>
            <a:r>
              <a:rPr lang="en-US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Durability Assessment of Large Surfaces</a:t>
            </a:r>
            <a:r>
              <a:rPr lang="cs-CZ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en-US" sz="18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823325" y="6575425"/>
            <a:ext cx="309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AABE7B79-3C41-4757-8A92-6B45344A13F0}" type="slidenum">
              <a:rPr lang="en-GB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GB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20000" r="25781" b="50000"/>
          <a:stretch/>
        </p:blipFill>
        <p:spPr bwMode="auto">
          <a:xfrm>
            <a:off x="0" y="6540762"/>
            <a:ext cx="1115616" cy="31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Dokument_aplikace_Microsoft_Word1.doc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_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772816"/>
            <a:ext cx="1536700" cy="15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371600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Durability Assessment of Large Surfaces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Using Standard Reliability Methods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01813" y="2057400"/>
            <a:ext cx="561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M. Sykora &amp; M. Holicky</a:t>
            </a:r>
          </a:p>
          <a:p>
            <a:pPr algn="ctr"/>
            <a:r>
              <a:rPr lang="en-GB" sz="2800" dirty="0"/>
              <a:t>Czech Technical University in Prague</a:t>
            </a:r>
            <a:endParaRPr lang="en-GB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35150" y="3682767"/>
            <a:ext cx="556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i="1" dirty="0">
                <a:solidFill>
                  <a:srgbClr val="FF0000"/>
                </a:solidFill>
              </a:rPr>
              <a:t>Introduction</a:t>
            </a:r>
          </a:p>
          <a:p>
            <a:pPr algn="ctr"/>
            <a:r>
              <a:rPr lang="en-GB" sz="3200" i="1" dirty="0">
                <a:solidFill>
                  <a:srgbClr val="FF0000"/>
                </a:solidFill>
              </a:rPr>
              <a:t>Measurements</a:t>
            </a:r>
          </a:p>
          <a:p>
            <a:pPr algn="ctr"/>
            <a:r>
              <a:rPr lang="en-GB" sz="3200" i="1" dirty="0" smtClean="0">
                <a:solidFill>
                  <a:srgbClr val="FF0000"/>
                </a:solidFill>
              </a:rPr>
              <a:t>Simplified deterioration model</a:t>
            </a:r>
          </a:p>
          <a:p>
            <a:pPr algn="ctr"/>
            <a:r>
              <a:rPr lang="en-GB" sz="3200" i="1" dirty="0" smtClean="0">
                <a:solidFill>
                  <a:srgbClr val="FF0000"/>
                </a:solidFill>
              </a:rPr>
              <a:t>Example</a:t>
            </a:r>
            <a:endParaRPr lang="en-GB" sz="3200" i="1" dirty="0">
              <a:solidFill>
                <a:srgbClr val="FF0000"/>
              </a:solidFill>
            </a:endParaRPr>
          </a:p>
          <a:p>
            <a:pPr algn="ctr"/>
            <a:r>
              <a:rPr lang="en-GB" sz="3200" i="1" dirty="0">
                <a:solidFill>
                  <a:srgbClr val="FF000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8257"/>
            <a:ext cx="8712968" cy="114300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Variation of </a:t>
            </a:r>
            <a:r>
              <a:rPr lang="en-US" sz="3200" dirty="0" smtClean="0">
                <a:solidFill>
                  <a:schemeClr val="accent2"/>
                </a:solidFill>
              </a:rPr>
              <a:t>optimum </a:t>
            </a:r>
            <a:r>
              <a:rPr lang="en-US" sz="3200" dirty="0">
                <a:solidFill>
                  <a:schemeClr val="accent2"/>
                </a:solidFill>
              </a:rPr>
              <a:t>reliability index </a:t>
            </a:r>
            <a:r>
              <a:rPr lang="en-US" sz="3200" i="1" dirty="0" err="1">
                <a:solidFill>
                  <a:schemeClr val="accent2"/>
                </a:solidFill>
                <a:latin typeface="Symbol"/>
              </a:rPr>
              <a:t>b</a:t>
            </a:r>
            <a:r>
              <a:rPr lang="en-US" sz="3200" baseline="-25000" dirty="0" err="1">
                <a:solidFill>
                  <a:schemeClr val="accent2"/>
                </a:solidFill>
              </a:rPr>
              <a:t>opt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GB" sz="3200" dirty="0" smtClean="0">
                <a:solidFill>
                  <a:schemeClr val="accent2"/>
                </a:solidFill>
                <a:cs typeface="Times New Roman" pitchFamily="18" charset="0"/>
              </a:rPr>
              <a:t>with </a:t>
            </a:r>
            <a:r>
              <a:rPr lang="en-GB" sz="3200" i="1" dirty="0" smtClean="0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GB" sz="4000" i="1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GB" sz="4000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sz="2400" i="1" dirty="0">
                <a:solidFill>
                  <a:schemeClr val="accent2"/>
                </a:solidFill>
              </a:rPr>
              <a:t>q</a:t>
            </a:r>
            <a:r>
              <a:rPr lang="en-US" sz="2400" dirty="0">
                <a:solidFill>
                  <a:schemeClr val="accent2"/>
                </a:solidFill>
              </a:rPr>
              <a:t> = 0.03, </a:t>
            </a:r>
            <a:r>
              <a:rPr lang="en-US" sz="2400" i="1" dirty="0">
                <a:solidFill>
                  <a:schemeClr val="accent2"/>
                </a:solidFill>
              </a:rPr>
              <a:t>t</a:t>
            </a:r>
            <a:r>
              <a:rPr lang="en-US" sz="2400" dirty="0">
                <a:solidFill>
                  <a:schemeClr val="accent2"/>
                </a:solidFill>
              </a:rPr>
              <a:t> = 40 years, and </a:t>
            </a:r>
            <a:r>
              <a:rPr lang="en-US" sz="2400" i="1" dirty="0" err="1">
                <a:solidFill>
                  <a:schemeClr val="accent2"/>
                </a:solidFill>
              </a:rPr>
              <a:t>C</a:t>
            </a:r>
            <a:r>
              <a:rPr lang="en-US" sz="2400" baseline="-25000" dirty="0" err="1">
                <a:solidFill>
                  <a:schemeClr val="accent2"/>
                </a:solidFill>
              </a:rPr>
              <a:t>f</a:t>
            </a:r>
            <a:r>
              <a:rPr lang="en-US" sz="2400" dirty="0">
                <a:solidFill>
                  <a:schemeClr val="accent2"/>
                </a:solidFill>
              </a:rPr>
              <a:t> / </a:t>
            </a:r>
            <a:r>
              <a:rPr lang="en-US" sz="2400" i="1" dirty="0" err="1">
                <a:solidFill>
                  <a:schemeClr val="accent2"/>
                </a:solidFill>
              </a:rPr>
              <a:t>C</a:t>
            </a:r>
            <a:r>
              <a:rPr lang="en-US" sz="2400" baseline="-25000" dirty="0" err="1">
                <a:solidFill>
                  <a:schemeClr val="accent2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 = 100 and 1 000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59" name="Obrázek 5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88" y="1628800"/>
            <a:ext cx="9299708" cy="401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14313"/>
            <a:ext cx="7772400" cy="1143001"/>
          </a:xfrm>
        </p:spPr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712"/>
            <a:ext cx="8424863" cy="439261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2400" dirty="0" smtClean="0"/>
              <a:t>Structural durability may be affected </a:t>
            </a:r>
            <a:r>
              <a:rPr lang="en-GB" sz="2400" dirty="0" smtClean="0"/>
              <a:t>by </a:t>
            </a:r>
            <a:r>
              <a:rPr lang="en-GB" sz="2400" b="1" i="1" dirty="0" smtClean="0">
                <a:solidFill>
                  <a:schemeClr val="accent2"/>
                </a:solidFill>
              </a:rPr>
              <a:t>spatial </a:t>
            </a:r>
            <a:r>
              <a:rPr lang="en-GB" sz="2400" b="1" i="1" dirty="0" smtClean="0">
                <a:solidFill>
                  <a:schemeClr val="accent2"/>
                </a:solidFill>
              </a:rPr>
              <a:t>variability </a:t>
            </a:r>
            <a:r>
              <a:rPr lang="en-GB" sz="2400" dirty="0" smtClean="0"/>
              <a:t>particularly for large surfaces.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Presented model seems to require </a:t>
            </a:r>
            <a:r>
              <a:rPr lang="en-GB" sz="2400" b="1" i="1" dirty="0">
                <a:solidFill>
                  <a:schemeClr val="accent2"/>
                </a:solidFill>
              </a:rPr>
              <a:t>lower</a:t>
            </a:r>
            <a:r>
              <a:rPr lang="en-GB" sz="2400" dirty="0" smtClean="0"/>
              <a:t> </a:t>
            </a:r>
            <a:r>
              <a:rPr lang="en-GB" sz="2400" b="1" i="1" dirty="0">
                <a:solidFill>
                  <a:schemeClr val="accent2"/>
                </a:solidFill>
              </a:rPr>
              <a:t>computational</a:t>
            </a:r>
            <a:r>
              <a:rPr lang="en-GB" sz="2400" dirty="0" smtClean="0"/>
              <a:t> </a:t>
            </a:r>
            <a:r>
              <a:rPr lang="en-GB" sz="2400" b="1" i="1" dirty="0">
                <a:solidFill>
                  <a:schemeClr val="accent2"/>
                </a:solidFill>
              </a:rPr>
              <a:t>demands</a:t>
            </a:r>
            <a:r>
              <a:rPr lang="en-GB" sz="2400" dirty="0" smtClean="0"/>
              <a:t> compared to random field techniques (to be proved by upcoming studies).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This model is expected to be an effective tool for </a:t>
            </a:r>
            <a:r>
              <a:rPr lang="en-GB" sz="2400" b="1" i="1" dirty="0">
                <a:solidFill>
                  <a:schemeClr val="accent2"/>
                </a:solidFill>
              </a:rPr>
              <a:t>optimisation</a:t>
            </a:r>
            <a:r>
              <a:rPr lang="en-GB" sz="2400" dirty="0" smtClean="0"/>
              <a:t> </a:t>
            </a:r>
            <a:r>
              <a:rPr lang="en-GB" sz="2400" b="1" i="1" dirty="0">
                <a:solidFill>
                  <a:schemeClr val="accent2"/>
                </a:solidFill>
              </a:rPr>
              <a:t>studies</a:t>
            </a:r>
            <a:r>
              <a:rPr lang="en-GB" sz="2400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n-GB" sz="2400" b="1" i="1" dirty="0">
                <a:solidFill>
                  <a:schemeClr val="accent2"/>
                </a:solidFill>
              </a:rPr>
              <a:t>Numerical</a:t>
            </a:r>
            <a:r>
              <a:rPr lang="en-GB" sz="2400" dirty="0" smtClean="0"/>
              <a:t> </a:t>
            </a:r>
            <a:r>
              <a:rPr lang="en-GB" sz="2400" b="1" i="1" dirty="0">
                <a:solidFill>
                  <a:schemeClr val="accent2"/>
                </a:solidFill>
              </a:rPr>
              <a:t>example</a:t>
            </a:r>
            <a:r>
              <a:rPr lang="en-GB" sz="2400" dirty="0" smtClean="0"/>
              <a:t> of concrete carbonation reveals that the failure probability somewhat increases with a size of surface.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The </a:t>
            </a:r>
            <a:r>
              <a:rPr lang="en-GB" sz="2400" b="1" i="1" dirty="0">
                <a:solidFill>
                  <a:schemeClr val="accent2"/>
                </a:solidFill>
              </a:rPr>
              <a:t>optimum</a:t>
            </a:r>
            <a:r>
              <a:rPr lang="en-GB" sz="2400" dirty="0" smtClean="0"/>
              <a:t> concrete cover and </a:t>
            </a:r>
            <a:r>
              <a:rPr lang="en-GB" sz="2400" b="1" i="1" dirty="0">
                <a:solidFill>
                  <a:schemeClr val="accent2"/>
                </a:solidFill>
              </a:rPr>
              <a:t>reliability</a:t>
            </a:r>
            <a:r>
              <a:rPr lang="en-GB" sz="2400" dirty="0" smtClean="0"/>
              <a:t> </a:t>
            </a:r>
            <a:r>
              <a:rPr lang="en-GB" sz="2400" b="1" i="1" dirty="0">
                <a:solidFill>
                  <a:schemeClr val="accent2"/>
                </a:solidFill>
              </a:rPr>
              <a:t>index</a:t>
            </a:r>
            <a:r>
              <a:rPr lang="en-GB" sz="2400" dirty="0" smtClean="0"/>
              <a:t> can be considered </a:t>
            </a:r>
            <a:r>
              <a:rPr lang="en-GB" sz="2400" b="1" i="1" dirty="0">
                <a:solidFill>
                  <a:schemeClr val="accent2"/>
                </a:solidFill>
              </a:rPr>
              <a:t>independent</a:t>
            </a:r>
            <a:r>
              <a:rPr lang="en-GB" sz="2400" dirty="0" smtClean="0"/>
              <a:t> of the size of the surface area.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836712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000" dirty="0" err="1">
                <a:solidFill>
                  <a:schemeClr val="bg1"/>
                </a:solidFill>
                <a:latin typeface="Arial" charset="0"/>
              </a:rPr>
              <a:t>Miroslav</a:t>
            </a:r>
            <a:r>
              <a:rPr lang="en-GB" sz="3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rial" charset="0"/>
              </a:rPr>
              <a:t>Sykora</a:t>
            </a:r>
            <a:r>
              <a:rPr lang="en-GB" sz="3000" dirty="0">
                <a:solidFill>
                  <a:schemeClr val="bg1"/>
                </a:solidFill>
                <a:latin typeface="Arial" charset="0"/>
              </a:rPr>
              <a:t> and Milan </a:t>
            </a:r>
            <a:r>
              <a:rPr lang="en-GB" sz="3000" dirty="0" err="1">
                <a:solidFill>
                  <a:schemeClr val="bg1"/>
                </a:solidFill>
                <a:latin typeface="Arial" charset="0"/>
              </a:rPr>
              <a:t>Holicky</a:t>
            </a:r>
            <a:r>
              <a:rPr lang="en-GB" sz="3000" dirty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en-GB" sz="3000" dirty="0">
                <a:solidFill>
                  <a:schemeClr val="bg1"/>
                </a:solidFill>
                <a:latin typeface="Arial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miroslav.sykora@klok.cvut.cz</a:t>
            </a:r>
          </a:p>
          <a:p>
            <a:pPr algn="ctr"/>
            <a:endParaRPr lang="en-GB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Durability Assessment of Large Surfaces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Using Standard Reliability Methods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269875" y="4786322"/>
            <a:ext cx="8597900" cy="4889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GB" sz="2600" b="1" dirty="0">
                <a:solidFill>
                  <a:schemeClr val="bg1"/>
                </a:solidFill>
                <a:latin typeface="Arial" charset="0"/>
              </a:rPr>
              <a:t>Thank you for your attention.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485"/>
            <a:ext cx="7772400" cy="1143000"/>
          </a:xfrm>
        </p:spPr>
        <p:txBody>
          <a:bodyPr/>
          <a:lstStyle/>
          <a:p>
            <a:r>
              <a:rPr lang="en-GB" sz="4000" smtClean="0">
                <a:solidFill>
                  <a:schemeClr val="accent2"/>
                </a:solidFill>
              </a:rPr>
              <a:t>Concrete Cover</a:t>
            </a:r>
            <a:br>
              <a:rPr lang="en-GB" sz="4000" smtClean="0">
                <a:solidFill>
                  <a:schemeClr val="accent2"/>
                </a:solidFill>
              </a:rPr>
            </a:br>
            <a:r>
              <a:rPr lang="en-GB" sz="4000" smtClean="0">
                <a:solidFill>
                  <a:schemeClr val="accent2"/>
                </a:solidFill>
              </a:rPr>
              <a:t>(cooling tower EDUV5)</a:t>
            </a:r>
            <a:endParaRPr lang="cs-CZ" sz="400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03953"/>
              </p:ext>
            </p:extLst>
          </p:nvPr>
        </p:nvGraphicFramePr>
        <p:xfrm>
          <a:off x="228600" y="1465285"/>
          <a:ext cx="883920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icture" r:id="rId4" imgW="5315040" imgH="3114720" progId="Word.Picture.8">
                  <p:embed/>
                </p:oleObj>
              </mc:Choice>
              <mc:Fallback>
                <p:oleObj name="Picture" r:id="rId4" imgW="5315040" imgH="3114720" progId="Word.Picture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65285"/>
                        <a:ext cx="8839200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 bwMode="auto">
          <a:xfrm>
            <a:off x="5220072" y="3035852"/>
            <a:ext cx="2592288" cy="504056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 w="28575">
                <a:solidFill>
                  <a:schemeClr val="tx1"/>
                </a:solidFill>
              </a:ln>
              <a:noFill/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veze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" y="0"/>
            <a:ext cx="74676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4000" y="87968"/>
            <a:ext cx="3621504" cy="1200329"/>
          </a:xfr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Cooling tower and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 its maintenance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 descr="test2"/>
          <p:cNvPicPr>
            <a:picLocks noChangeAspect="1" noChangeArrowheads="1"/>
          </p:cNvPicPr>
          <p:nvPr/>
        </p:nvPicPr>
        <p:blipFill rotWithShape="1">
          <a:blip r:embed="rId4"/>
          <a:srcRect l="1474" t="1594" r="1106" b="1905"/>
          <a:stretch/>
        </p:blipFill>
        <p:spPr bwMode="auto">
          <a:xfrm>
            <a:off x="3563888" y="2715875"/>
            <a:ext cx="5580112" cy="4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5558" cy="41282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70" y="2454796"/>
            <a:ext cx="6215558" cy="4128244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7292" y="364967"/>
            <a:ext cx="3954929" cy="646331"/>
          </a:xfr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Steel retaining walls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81880"/>
            <a:ext cx="7772400" cy="9906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Site measurements</a:t>
            </a:r>
            <a:br>
              <a:rPr lang="en-GB" sz="3600" dirty="0" smtClean="0">
                <a:solidFill>
                  <a:schemeClr val="accent2"/>
                </a:solidFill>
              </a:rPr>
            </a:br>
            <a:r>
              <a:rPr lang="en-GB" sz="2800" dirty="0" smtClean="0">
                <a:solidFill>
                  <a:schemeClr val="accent2"/>
                </a:solidFill>
              </a:rPr>
              <a:t>Local distribution of a carbonation depth</a:t>
            </a:r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/>
        </p:nvGraphicFramePr>
        <p:xfrm>
          <a:off x="82550" y="1419225"/>
          <a:ext cx="8978900" cy="50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icture" r:id="rId4" imgW="5286756" imgH="3000756" progId="Word.Picture.8">
                  <p:embed/>
                </p:oleObj>
              </mc:Choice>
              <mc:Fallback>
                <p:oleObj name="Picture" r:id="rId4" imgW="5286756" imgH="3000756" progId="Word.Picture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419225"/>
                        <a:ext cx="8978900" cy="509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 bwMode="auto">
          <a:xfrm>
            <a:off x="899592" y="2749864"/>
            <a:ext cx="1368152" cy="504056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 w="28575">
                <a:solidFill>
                  <a:schemeClr val="tx1"/>
                </a:solidFill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1839" y="2310295"/>
            <a:ext cx="7828855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800" b="1" i="1" dirty="0" smtClean="0">
                <a:solidFill>
                  <a:srgbClr val="C00000"/>
                </a:solidFill>
              </a:rPr>
              <a:t>spatial variation (environmental actions,</a:t>
            </a:r>
            <a:br>
              <a:rPr lang="en-GB" sz="2800" b="1" i="1" dirty="0" smtClean="0">
                <a:solidFill>
                  <a:srgbClr val="C00000"/>
                </a:solidFill>
              </a:rPr>
            </a:br>
            <a:r>
              <a:rPr lang="en-GB" sz="2800" b="1" i="1" dirty="0" smtClean="0">
                <a:solidFill>
                  <a:srgbClr val="C00000"/>
                </a:solidFill>
              </a:rPr>
              <a:t>material properties)?</a:t>
            </a:r>
            <a:br>
              <a:rPr lang="en-GB" sz="2800" b="1" i="1" dirty="0" smtClean="0">
                <a:solidFill>
                  <a:srgbClr val="C00000"/>
                </a:solidFill>
              </a:rPr>
            </a:br>
            <a:r>
              <a:rPr lang="en-GB" sz="2800" i="1" dirty="0" smtClean="0">
                <a:solidFill>
                  <a:srgbClr val="C00000"/>
                </a:solidFill>
              </a:rPr>
              <a:t>→ discretisation techniques</a:t>
            </a:r>
            <a:br>
              <a:rPr lang="en-GB" sz="2800" i="1" dirty="0" smtClean="0">
                <a:solidFill>
                  <a:srgbClr val="C00000"/>
                </a:solidFill>
              </a:rPr>
            </a:br>
            <a:r>
              <a:rPr lang="en-GB" sz="2800" i="1" dirty="0" smtClean="0">
                <a:solidFill>
                  <a:srgbClr val="C00000"/>
                </a:solidFill>
              </a:rPr>
              <a:t>→ simplified approach based on “independent”</a:t>
            </a:r>
            <a:br>
              <a:rPr lang="en-GB" sz="2800" i="1" dirty="0" smtClean="0">
                <a:solidFill>
                  <a:srgbClr val="C00000"/>
                </a:solidFill>
              </a:rPr>
            </a:br>
            <a:r>
              <a:rPr lang="en-GB" sz="2800" i="1" dirty="0" smtClean="0">
                <a:solidFill>
                  <a:srgbClr val="C00000"/>
                </a:solidFill>
              </a:rPr>
              <a:t> elementary surfaces</a:t>
            </a:r>
            <a:endParaRPr lang="en-GB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780928"/>
            <a:ext cx="90297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43865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Simplified deterioration model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1520" y="620688"/>
            <a:ext cx="8712968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300" dirty="0" smtClean="0"/>
              <a:t>- division into </a:t>
            </a:r>
            <a:r>
              <a:rPr lang="en-GB" sz="2300" b="1" i="1" dirty="0" smtClean="0">
                <a:solidFill>
                  <a:schemeClr val="accent2"/>
                </a:solidFill>
              </a:rPr>
              <a:t>zones</a:t>
            </a:r>
            <a:r>
              <a:rPr lang="en-GB" sz="2300" dirty="0" smtClean="0"/>
              <a:t> (similar exposures – splash/upper parts of piers)</a:t>
            </a:r>
          </a:p>
          <a:p>
            <a:pPr>
              <a:spcAft>
                <a:spcPts val="1200"/>
              </a:spcAft>
            </a:pPr>
            <a:r>
              <a:rPr lang="en-GB" sz="2300" dirty="0" smtClean="0"/>
              <a:t>- within zones homogeneous </a:t>
            </a:r>
            <a:r>
              <a:rPr lang="en-GB" sz="2300" b="1" i="1" dirty="0">
                <a:solidFill>
                  <a:schemeClr val="accent2"/>
                </a:solidFill>
              </a:rPr>
              <a:t>random</a:t>
            </a:r>
            <a:r>
              <a:rPr lang="en-GB" sz="2300" dirty="0" smtClean="0"/>
              <a:t> </a:t>
            </a:r>
            <a:r>
              <a:rPr lang="en-GB" sz="2300" b="1" i="1" dirty="0" smtClean="0">
                <a:solidFill>
                  <a:schemeClr val="accent2"/>
                </a:solidFill>
              </a:rPr>
              <a:t>fields</a:t>
            </a:r>
            <a:r>
              <a:rPr lang="en-GB" sz="2300" dirty="0" smtClean="0"/>
              <a:t> </a:t>
            </a:r>
            <a:r>
              <a:rPr lang="cs-CZ" sz="2300" b="1" dirty="0" smtClean="0"/>
              <a:t>W</a:t>
            </a:r>
            <a:r>
              <a:rPr lang="cs-CZ" sz="2300" dirty="0" smtClean="0"/>
              <a:t> </a:t>
            </a:r>
            <a:r>
              <a:rPr lang="en-GB" sz="2300" dirty="0" smtClean="0"/>
              <a:t>(material properties, concrete cover)</a:t>
            </a:r>
            <a:r>
              <a:rPr lang="en-GB" sz="2300" baseline="-25000" dirty="0" smtClean="0"/>
              <a:t> </a:t>
            </a:r>
            <a:r>
              <a:rPr lang="en-GB" sz="2300" dirty="0" smtClean="0"/>
              <a:t>+</a:t>
            </a:r>
            <a:r>
              <a:rPr lang="en-GB" sz="2300" baseline="-25000" dirty="0" smtClean="0"/>
              <a:t> </a:t>
            </a:r>
            <a:r>
              <a:rPr lang="en-GB" sz="2300" b="1" i="1" dirty="0" err="1">
                <a:solidFill>
                  <a:schemeClr val="accent2"/>
                </a:solidFill>
              </a:rPr>
              <a:t>hyperparameters</a:t>
            </a:r>
            <a:r>
              <a:rPr lang="en-GB" sz="2300" dirty="0" smtClean="0"/>
              <a:t> </a:t>
            </a:r>
            <a:r>
              <a:rPr lang="cs-CZ" sz="2300" b="1" dirty="0" smtClean="0"/>
              <a:t>X</a:t>
            </a:r>
            <a:r>
              <a:rPr lang="cs-CZ" sz="2300" dirty="0" smtClean="0"/>
              <a:t> </a:t>
            </a:r>
            <a:r>
              <a:rPr lang="en-GB" sz="2300" dirty="0" smtClean="0"/>
              <a:t>(single </a:t>
            </a:r>
            <a:r>
              <a:rPr lang="en-GB" sz="2300" dirty="0"/>
              <a:t>value for </a:t>
            </a:r>
            <a:r>
              <a:rPr lang="en-GB" sz="2300" dirty="0" smtClean="0"/>
              <a:t>whole structure)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GB" sz="2300" b="1" i="1" dirty="0" smtClean="0">
                <a:solidFill>
                  <a:schemeClr val="accent2"/>
                </a:solidFill>
              </a:rPr>
              <a:t>discretization</a:t>
            </a:r>
            <a:r>
              <a:rPr lang="en-GB" sz="2300" dirty="0" smtClean="0"/>
              <a:t> of the zone into </a:t>
            </a:r>
            <a:r>
              <a:rPr lang="en-GB" sz="2300" i="1" dirty="0" smtClean="0"/>
              <a:t>N</a:t>
            </a:r>
            <a:r>
              <a:rPr lang="en-GB" sz="2300" dirty="0" smtClean="0"/>
              <a:t> elementary surfaces (random field variables independent)</a:t>
            </a:r>
            <a:br>
              <a:rPr lang="en-GB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endParaRPr lang="en-GB" dirty="0">
              <a:solidFill>
                <a:schemeClr val="accent2"/>
              </a:solidFill>
            </a:endParaRP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en-GB" dirty="0" smtClean="0">
              <a:solidFill>
                <a:schemeClr val="accent2"/>
              </a:solidFill>
            </a:endParaRPr>
          </a:p>
          <a:p>
            <a:pPr marL="342900" indent="-342900">
              <a:spcAft>
                <a:spcPts val="1800"/>
              </a:spcAft>
              <a:buFontTx/>
              <a:buChar char="-"/>
            </a:pPr>
            <a:endParaRPr lang="en-GB" dirty="0">
              <a:solidFill>
                <a:schemeClr val="accent2"/>
              </a:solidFill>
            </a:endParaRP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dirty="0" smtClean="0">
              <a:solidFill>
                <a:schemeClr val="accent2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fib Bulletin 59 </a:t>
            </a:r>
            <a:r>
              <a:rPr lang="en-US" sz="2000" i="1" dirty="0" smtClean="0">
                <a:solidFill>
                  <a:srgbClr val="C00000"/>
                </a:solidFill>
              </a:rPr>
              <a:t>Condition control and assessment of reinforced concrete structures</a:t>
            </a:r>
            <a:endParaRPr lang="en-GB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90264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Simplified deterioration model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331913" y="2852936"/>
            <a:ext cx="64700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i="1" dirty="0" smtClean="0"/>
              <a:t>P</a:t>
            </a:r>
            <a:r>
              <a:rPr lang="en-GB" sz="2800" baseline="-25000" dirty="0" smtClean="0"/>
              <a:t>f</a:t>
            </a:r>
            <a:r>
              <a:rPr lang="en-GB" sz="2800" dirty="0" smtClean="0"/>
              <a:t>(</a:t>
            </a:r>
            <a:r>
              <a:rPr lang="en-GB" sz="2800" i="1" dirty="0" smtClean="0"/>
              <a:t>t</a:t>
            </a:r>
            <a:r>
              <a:rPr lang="en-GB" sz="2800" dirty="0" smtClean="0"/>
              <a:t>) = P{</a:t>
            </a:r>
            <a:r>
              <a:rPr lang="en-GB" sz="2800" i="1" dirty="0" err="1" smtClean="0"/>
              <a:t>n</a:t>
            </a:r>
            <a:r>
              <a:rPr lang="en-GB" sz="2800" baseline="-25000" dirty="0" err="1" smtClean="0"/>
              <a:t>deg</a:t>
            </a:r>
            <a:r>
              <a:rPr lang="en-GB" sz="2800" dirty="0" smtClean="0"/>
              <a:t>(</a:t>
            </a:r>
            <a:r>
              <a:rPr lang="en-GB" sz="2800" i="1" dirty="0" smtClean="0"/>
              <a:t>t</a:t>
            </a:r>
            <a:r>
              <a:rPr lang="en-GB" sz="2800" dirty="0" smtClean="0"/>
              <a:t>) / </a:t>
            </a:r>
            <a:r>
              <a:rPr lang="en-GB" sz="2800" i="1" dirty="0" smtClean="0"/>
              <a:t>N</a:t>
            </a:r>
            <a:r>
              <a:rPr lang="en-GB" sz="2800" dirty="0" smtClean="0"/>
              <a:t> ≥ </a:t>
            </a:r>
            <a:r>
              <a:rPr lang="en-GB" sz="2800" i="1" dirty="0" err="1" smtClean="0">
                <a:latin typeface="Symbol" pitchFamily="18" charset="2"/>
              </a:rPr>
              <a:t>a</a:t>
            </a:r>
            <a:r>
              <a:rPr lang="en-GB" sz="2800" baseline="-25000" dirty="0" err="1" smtClean="0"/>
              <a:t>lim</a:t>
            </a:r>
            <a:r>
              <a:rPr lang="en-GB" sz="2800" dirty="0" smtClean="0"/>
              <a:t>}</a:t>
            </a:r>
            <a:br>
              <a:rPr lang="en-GB" sz="2800" dirty="0" smtClean="0"/>
            </a:br>
            <a:r>
              <a:rPr lang="en-GB" sz="2800" dirty="0" smtClean="0"/>
              <a:t>        = </a:t>
            </a:r>
            <a:r>
              <a:rPr lang="en-GB" sz="2800" dirty="0" smtClean="0">
                <a:latin typeface="Times New Roman"/>
              </a:rPr>
              <a:t>E</a:t>
            </a:r>
            <a:r>
              <a:rPr lang="en-GB" sz="2800" b="1" baseline="-25000" dirty="0" smtClean="0">
                <a:latin typeface="Times New Roman"/>
              </a:rPr>
              <a:t>X</a:t>
            </a:r>
            <a:r>
              <a:rPr lang="en-GB" sz="2800" baseline="-25000" dirty="0" smtClean="0">
                <a:latin typeface="Times New Roman"/>
              </a:rPr>
              <a:t>(</a:t>
            </a:r>
            <a:r>
              <a:rPr lang="en-GB" sz="2800" i="1" baseline="-25000" dirty="0" smtClean="0">
                <a:latin typeface="Times New Roman"/>
              </a:rPr>
              <a:t>t</a:t>
            </a:r>
            <a:r>
              <a:rPr lang="en-GB" sz="2800" baseline="-25000" dirty="0">
                <a:latin typeface="Times New Roman"/>
              </a:rPr>
              <a:t>)</a:t>
            </a:r>
            <a:r>
              <a:rPr lang="en-GB" sz="2800" dirty="0">
                <a:latin typeface="Times New Roman"/>
              </a:rPr>
              <a:t>{1 - </a:t>
            </a:r>
            <a:r>
              <a:rPr lang="en-GB" sz="2800" dirty="0" err="1">
                <a:latin typeface="Times New Roman"/>
              </a:rPr>
              <a:t>F</a:t>
            </a:r>
            <a:r>
              <a:rPr lang="en-GB" sz="2800" baseline="-25000" dirty="0" err="1">
                <a:latin typeface="Times New Roman"/>
              </a:rPr>
              <a:t>binom</a:t>
            </a:r>
            <a:r>
              <a:rPr lang="en-GB" sz="2800" dirty="0">
                <a:latin typeface="Times New Roman"/>
              </a:rPr>
              <a:t>[</a:t>
            </a:r>
            <a:r>
              <a:rPr lang="en-GB" sz="2800" i="1" dirty="0" err="1">
                <a:latin typeface="Times New Roman"/>
              </a:rPr>
              <a:t>N</a:t>
            </a:r>
            <a:r>
              <a:rPr lang="en-GB" sz="2800" i="1" dirty="0" err="1">
                <a:latin typeface="Symbol"/>
              </a:rPr>
              <a:t>a</a:t>
            </a:r>
            <a:r>
              <a:rPr lang="en-GB" sz="2800" baseline="-25000" dirty="0" err="1">
                <a:latin typeface="Times New Roman"/>
              </a:rPr>
              <a:t>lim</a:t>
            </a:r>
            <a:r>
              <a:rPr lang="en-GB" sz="2800" dirty="0">
                <a:latin typeface="Times New Roman"/>
              </a:rPr>
              <a:t>, </a:t>
            </a:r>
            <a:r>
              <a:rPr lang="en-GB" sz="2800" i="1" dirty="0">
                <a:latin typeface="Times New Roman"/>
              </a:rPr>
              <a:t>N</a:t>
            </a:r>
            <a:r>
              <a:rPr lang="en-GB" sz="2800" dirty="0">
                <a:latin typeface="Times New Roman"/>
              </a:rPr>
              <a:t>, </a:t>
            </a:r>
            <a:r>
              <a:rPr lang="en-GB" sz="2800" i="1" dirty="0" err="1">
                <a:latin typeface="Times New Roman"/>
              </a:rPr>
              <a:t>p</a:t>
            </a:r>
            <a:r>
              <a:rPr lang="en-GB" sz="2800" baseline="-25000" dirty="0" err="1">
                <a:latin typeface="Times New Roman"/>
              </a:rPr>
              <a:t>f</a:t>
            </a:r>
            <a:r>
              <a:rPr lang="en-GB" sz="2800" dirty="0">
                <a:latin typeface="Times New Roman"/>
              </a:rPr>
              <a:t>(</a:t>
            </a:r>
            <a:r>
              <a:rPr lang="en-GB" sz="2800" b="1" dirty="0">
                <a:latin typeface="Times New Roman"/>
              </a:rPr>
              <a:t>W</a:t>
            </a:r>
            <a:r>
              <a:rPr lang="en-GB" sz="2800" dirty="0">
                <a:latin typeface="Times New Roman"/>
              </a:rPr>
              <a:t>|</a:t>
            </a:r>
            <a:r>
              <a:rPr lang="de-DE" sz="2800" b="1" dirty="0">
                <a:latin typeface="Times New Roman"/>
              </a:rPr>
              <a:t>x</a:t>
            </a:r>
            <a:r>
              <a:rPr lang="de-DE" sz="2800" dirty="0">
                <a:latin typeface="Times New Roman"/>
              </a:rPr>
              <a:t>(</a:t>
            </a:r>
            <a:r>
              <a:rPr lang="de-DE" sz="2800" i="1" dirty="0">
                <a:latin typeface="Times New Roman"/>
              </a:rPr>
              <a:t>t</a:t>
            </a:r>
            <a:r>
              <a:rPr lang="de-DE" sz="2800" dirty="0">
                <a:latin typeface="Times New Roman"/>
              </a:rPr>
              <a:t>)</a:t>
            </a:r>
            <a:r>
              <a:rPr lang="en-GB" sz="2800" dirty="0">
                <a:latin typeface="Times New Roman"/>
              </a:rPr>
              <a:t>)]}</a:t>
            </a:r>
            <a:endParaRPr lang="en-GB" sz="280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1520" y="1052736"/>
            <a:ext cx="871296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 smtClean="0"/>
              <a:t>- </a:t>
            </a:r>
            <a:r>
              <a:rPr lang="en-US" dirty="0"/>
              <a:t>For </a:t>
            </a:r>
            <a:r>
              <a:rPr lang="en-US" b="1" i="1" dirty="0">
                <a:solidFill>
                  <a:schemeClr val="accent2"/>
                </a:solidFill>
              </a:rPr>
              <a:t>steel</a:t>
            </a:r>
            <a:r>
              <a:rPr lang="en-US" dirty="0"/>
              <a:t> structures the size of an elementary surface may correspond to a size of inspected areas (e.g. 3 m)</a:t>
            </a:r>
            <a:endParaRPr lang="en-GB" dirty="0" smtClean="0"/>
          </a:p>
          <a:p>
            <a:pPr>
              <a:spcAft>
                <a:spcPts val="1800"/>
              </a:spcAft>
            </a:pPr>
            <a:r>
              <a:rPr lang="en-GB" dirty="0" smtClean="0"/>
              <a:t>- </a:t>
            </a:r>
            <a:r>
              <a:rPr lang="en-GB" b="1" i="1" dirty="0" smtClean="0">
                <a:solidFill>
                  <a:schemeClr val="accent2"/>
                </a:solidFill>
              </a:rPr>
              <a:t>Concrete</a:t>
            </a:r>
            <a:r>
              <a:rPr lang="en-GB" dirty="0" smtClean="0"/>
              <a:t>, chloride ingress ~ 0,5-2 m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4213" y="5229225"/>
            <a:ext cx="6976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A50021"/>
                </a:solidFill>
              </a:rPr>
              <a:t>The limiting deterioration level</a:t>
            </a:r>
            <a:r>
              <a:rPr lang="en-GB" sz="2800" i="1" dirty="0" smtClean="0">
                <a:solidFill>
                  <a:srgbClr val="A50021"/>
                </a:solidFill>
              </a:rPr>
              <a:t> </a:t>
            </a:r>
            <a:r>
              <a:rPr lang="en-GB" sz="2800" i="1" dirty="0" err="1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GB" sz="2800" baseline="-25000" dirty="0" err="1" smtClean="0">
                <a:solidFill>
                  <a:srgbClr val="A50021"/>
                </a:solidFill>
              </a:rPr>
              <a:t>lim</a:t>
            </a:r>
            <a:r>
              <a:rPr lang="en-GB" sz="2800" dirty="0" smtClean="0">
                <a:solidFill>
                  <a:srgbClr val="A50021"/>
                </a:solidFill>
              </a:rPr>
              <a:t> = 0,1-0,2 </a:t>
            </a:r>
            <a:endParaRPr lang="en-GB" sz="2800" dirty="0">
              <a:solidFill>
                <a:srgbClr val="A50021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692275" y="5805488"/>
            <a:ext cx="5279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i="1" dirty="0" err="1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GB" sz="2800" baseline="-25000" dirty="0" err="1" smtClean="0">
                <a:solidFill>
                  <a:srgbClr val="A50021"/>
                </a:solidFill>
              </a:rPr>
              <a:t>lim</a:t>
            </a:r>
            <a:r>
              <a:rPr lang="en-GB" sz="2800" dirty="0" smtClean="0">
                <a:solidFill>
                  <a:srgbClr val="A50021"/>
                </a:solidFill>
              </a:rPr>
              <a:t> = 0,15 accepted in the example</a:t>
            </a:r>
            <a:endParaRPr lang="en-GB" sz="2800" dirty="0">
              <a:solidFill>
                <a:srgbClr val="A50021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150785" y="4221088"/>
            <a:ext cx="6833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err="1" smtClean="0"/>
              <a:t>p</a:t>
            </a:r>
            <a:r>
              <a:rPr lang="en-GB" baseline="-25000" dirty="0" err="1" smtClean="0"/>
              <a:t>f</a:t>
            </a:r>
            <a:r>
              <a:rPr lang="en-GB" dirty="0" smtClean="0"/>
              <a:t>(∙) is the failure probability of an elementary surface</a:t>
            </a:r>
            <a:endParaRPr lang="en-GB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780976" y="2924944"/>
            <a:ext cx="11769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i="1" dirty="0" smtClean="0">
                <a:solidFill>
                  <a:srgbClr val="C00000"/>
                </a:solidFill>
              </a:rPr>
              <a:t>FORM/</a:t>
            </a:r>
            <a:br>
              <a:rPr lang="en-GB" b="1" i="1" dirty="0" smtClean="0">
                <a:solidFill>
                  <a:srgbClr val="C00000"/>
                </a:solidFill>
              </a:rPr>
            </a:br>
            <a:r>
              <a:rPr lang="en-GB" b="1" i="1" dirty="0" err="1" smtClean="0">
                <a:solidFill>
                  <a:srgbClr val="C00000"/>
                </a:solidFill>
              </a:rPr>
              <a:t>SORM</a:t>
            </a:r>
            <a:endParaRPr lang="en-GB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Example – carbonation of concrete</a:t>
            </a:r>
            <a:r>
              <a:rPr lang="cs-CZ" sz="4000" dirty="0" smtClean="0">
                <a:solidFill>
                  <a:schemeClr val="accent2"/>
                </a:solidFill>
              </a:rPr>
              <a:t/>
            </a:r>
            <a:br>
              <a:rPr lang="cs-CZ" sz="4000" dirty="0" smtClean="0">
                <a:solidFill>
                  <a:schemeClr val="accent2"/>
                </a:solidFill>
              </a:rPr>
            </a:br>
            <a:r>
              <a:rPr lang="cs-CZ" sz="2400" i="1" dirty="0" err="1" smtClean="0">
                <a:solidFill>
                  <a:schemeClr val="accent2"/>
                </a:solidFill>
              </a:rPr>
              <a:t>fib</a:t>
            </a:r>
            <a:r>
              <a:rPr lang="cs-CZ" sz="2400" dirty="0" smtClean="0">
                <a:solidFill>
                  <a:schemeClr val="accent2"/>
                </a:solidFill>
              </a:rPr>
              <a:t> Model </a:t>
            </a:r>
            <a:r>
              <a:rPr lang="cs-CZ" sz="2400" dirty="0" err="1" smtClean="0">
                <a:solidFill>
                  <a:schemeClr val="accent2"/>
                </a:solidFill>
              </a:rPr>
              <a:t>Code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r>
              <a:rPr lang="cs-CZ" sz="2400" dirty="0" err="1" smtClean="0">
                <a:solidFill>
                  <a:schemeClr val="accent2"/>
                </a:solidFill>
              </a:rPr>
              <a:t>for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r>
              <a:rPr lang="cs-CZ" sz="2400" dirty="0" err="1" smtClean="0">
                <a:solidFill>
                  <a:schemeClr val="accent2"/>
                </a:solidFill>
              </a:rPr>
              <a:t>Service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r>
              <a:rPr lang="cs-CZ" sz="2400" dirty="0" err="1" smtClean="0">
                <a:solidFill>
                  <a:schemeClr val="accent2"/>
                </a:solidFill>
              </a:rPr>
              <a:t>Life</a:t>
            </a:r>
            <a:r>
              <a:rPr lang="cs-CZ" sz="2400" dirty="0" smtClean="0">
                <a:solidFill>
                  <a:schemeClr val="accent2"/>
                </a:solidFill>
              </a:rPr>
              <a:t> Design</a:t>
            </a:r>
            <a:endParaRPr lang="en-GB" sz="24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70348"/>
              </p:ext>
            </p:extLst>
          </p:nvPr>
        </p:nvGraphicFramePr>
        <p:xfrm>
          <a:off x="117475" y="1628775"/>
          <a:ext cx="14547850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Dokument" r:id="rId5" imgW="6880659" imgH="1432486" progId="Word.Document.12">
                  <p:embed/>
                </p:oleObj>
              </mc:Choice>
              <mc:Fallback>
                <p:oleObj name="Dokument" r:id="rId5" imgW="6880659" imgH="1432486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1628775"/>
                        <a:ext cx="14547850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Obdélník 4"/>
          <p:cNvSpPr>
            <a:spLocks noChangeArrowheads="1"/>
          </p:cNvSpPr>
          <p:nvPr/>
        </p:nvSpPr>
        <p:spPr bwMode="auto">
          <a:xfrm>
            <a:off x="734561" y="4937389"/>
            <a:ext cx="7657866" cy="50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elementary surface: </a:t>
            </a:r>
            <a:r>
              <a:rPr lang="en-GB" i="1" dirty="0" err="1" smtClean="0"/>
              <a:t>p</a:t>
            </a:r>
            <a:r>
              <a:rPr lang="en-GB" baseline="-25000" dirty="0" err="1" smtClean="0"/>
              <a:t>f</a:t>
            </a:r>
            <a:r>
              <a:rPr lang="en-GB" dirty="0" smtClean="0"/>
              <a:t>(</a:t>
            </a:r>
            <a:r>
              <a:rPr lang="en-GB" i="1" dirty="0" err="1" smtClean="0"/>
              <a:t>t</a:t>
            </a:r>
            <a:r>
              <a:rPr lang="en-GB" dirty="0" err="1" smtClean="0"/>
              <a:t>,</a:t>
            </a:r>
            <a:r>
              <a:rPr lang="en-GB" i="1" dirty="0" err="1" smtClean="0">
                <a:latin typeface="Symbol" pitchFamily="18" charset="2"/>
              </a:rPr>
              <a:t>m</a:t>
            </a:r>
            <a:r>
              <a:rPr lang="en-GB" i="1" baseline="-25000" dirty="0" err="1" smtClean="0"/>
              <a:t>R</a:t>
            </a:r>
            <a:r>
              <a:rPr lang="en-GB" dirty="0" err="1" smtClean="0"/>
              <a:t>|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S</a:t>
            </a:r>
            <a:r>
              <a:rPr lang="en-GB" dirty="0" err="1" smtClean="0"/>
              <a:t>,</a:t>
            </a:r>
            <a:r>
              <a:rPr lang="en-GB" b="1" dirty="0" err="1" smtClean="0"/>
              <a:t>x</a:t>
            </a:r>
            <a:r>
              <a:rPr lang="en-GB" dirty="0" smtClean="0"/>
              <a:t>) </a:t>
            </a:r>
            <a:r>
              <a:rPr lang="en-GB" dirty="0"/>
              <a:t>= P[</a:t>
            </a:r>
            <a:r>
              <a:rPr lang="en-GB" i="1" dirty="0"/>
              <a:t>R</a:t>
            </a:r>
            <a:r>
              <a:rPr lang="en-GB" dirty="0"/>
              <a:t>(</a:t>
            </a:r>
            <a:r>
              <a:rPr lang="en-GB" i="1" dirty="0" err="1">
                <a:latin typeface="Symbol" pitchFamily="18" charset="2"/>
              </a:rPr>
              <a:t>m</a:t>
            </a:r>
            <a:r>
              <a:rPr lang="en-GB" i="1" baseline="-25000" dirty="0" err="1"/>
              <a:t>R</a:t>
            </a:r>
            <a:r>
              <a:rPr lang="en-GB" dirty="0"/>
              <a:t>) − </a:t>
            </a:r>
            <a:r>
              <a:rPr lang="en-GB" i="1" dirty="0" err="1"/>
              <a:t>k</a:t>
            </a:r>
            <a:r>
              <a:rPr lang="en-GB" i="1" baseline="-25000" dirty="0" err="1"/>
              <a:t>S</a:t>
            </a:r>
            <a:r>
              <a:rPr lang="en-GB" baseline="-25000" dirty="0"/>
              <a:t> </a:t>
            </a:r>
            <a:r>
              <a:rPr lang="en-GB" dirty="0" smtClean="0"/>
              <a:t>S(</a:t>
            </a:r>
            <a:r>
              <a:rPr lang="en-GB" i="1" dirty="0" err="1" smtClean="0"/>
              <a:t>t</a:t>
            </a:r>
            <a:r>
              <a:rPr lang="en-GB" dirty="0" err="1" smtClean="0"/>
              <a:t>,</a:t>
            </a:r>
            <a:r>
              <a:rPr lang="en-GB" b="1" dirty="0" err="1" smtClean="0"/>
              <a:t>W</a:t>
            </a:r>
            <a:r>
              <a:rPr lang="en-GB" dirty="0" err="1" smtClean="0"/>
              <a:t>|</a:t>
            </a:r>
            <a:r>
              <a:rPr lang="en-GB" b="1" dirty="0" err="1" smtClean="0"/>
              <a:t>x</a:t>
            </a:r>
            <a:r>
              <a:rPr lang="en-GB" dirty="0" smtClean="0"/>
              <a:t>) </a:t>
            </a:r>
            <a:r>
              <a:rPr lang="en-GB" dirty="0"/>
              <a:t>&lt; 0</a:t>
            </a:r>
            <a:r>
              <a:rPr lang="en-GB" dirty="0" smtClean="0"/>
              <a:t>]</a:t>
            </a:r>
            <a:endParaRPr lang="cs-CZ" dirty="0"/>
          </a:p>
        </p:txBody>
      </p:sp>
      <p:cxnSp>
        <p:nvCxnSpPr>
          <p:cNvPr id="3" name="Přímá spojnice se šipkou 2"/>
          <p:cNvCxnSpPr>
            <a:stCxn id="7" idx="2"/>
          </p:cNvCxnSpPr>
          <p:nvPr/>
        </p:nvCxnSpPr>
        <p:spPr bwMode="auto">
          <a:xfrm>
            <a:off x="1334506" y="1582430"/>
            <a:ext cx="141150" cy="633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Obdélník 4"/>
          <p:cNvSpPr>
            <a:spLocks noChangeArrowheads="1"/>
          </p:cNvSpPr>
          <p:nvPr/>
        </p:nvSpPr>
        <p:spPr bwMode="auto">
          <a:xfrm>
            <a:off x="279153" y="1120765"/>
            <a:ext cx="211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A50021"/>
                </a:solidFill>
              </a:rPr>
              <a:t>Measurements</a:t>
            </a:r>
            <a:endParaRPr lang="cs-CZ" b="1" dirty="0">
              <a:solidFill>
                <a:srgbClr val="A50021"/>
              </a:solidFill>
            </a:endParaRPr>
          </a:p>
        </p:txBody>
      </p:sp>
      <p:sp>
        <p:nvSpPr>
          <p:cNvPr id="8" name="Obdélník 4"/>
          <p:cNvSpPr>
            <a:spLocks noChangeArrowheads="1"/>
          </p:cNvSpPr>
          <p:nvPr/>
        </p:nvSpPr>
        <p:spPr bwMode="auto">
          <a:xfrm>
            <a:off x="238205" y="4479503"/>
            <a:ext cx="1453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A50021"/>
                </a:solidFill>
              </a:rPr>
              <a:t>no </a:t>
            </a:r>
            <a:r>
              <a:rPr lang="en-GB" b="1" dirty="0" smtClean="0">
                <a:solidFill>
                  <a:srgbClr val="A50021"/>
                </a:solidFill>
              </a:rPr>
              <a:t>trend?</a:t>
            </a:r>
            <a:endParaRPr lang="cs-CZ" b="1" dirty="0">
              <a:solidFill>
                <a:srgbClr val="A50021"/>
              </a:solidFill>
            </a:endParaRPr>
          </a:p>
        </p:txBody>
      </p:sp>
      <p:cxnSp>
        <p:nvCxnSpPr>
          <p:cNvPr id="9" name="Přímá spojnice se šipkou 11"/>
          <p:cNvCxnSpPr>
            <a:stCxn id="8" idx="0"/>
          </p:cNvCxnSpPr>
          <p:nvPr/>
        </p:nvCxnSpPr>
        <p:spPr bwMode="auto">
          <a:xfrm flipV="1">
            <a:off x="964943" y="3789041"/>
            <a:ext cx="754456" cy="690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152380"/>
              </p:ext>
            </p:extLst>
          </p:nvPr>
        </p:nvGraphicFramePr>
        <p:xfrm>
          <a:off x="251520" y="5373216"/>
          <a:ext cx="8686572" cy="11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Rovnice" r:id="rId7" imgW="4343286" imgH="571619" progId="Equation.3">
                  <p:embed/>
                </p:oleObj>
              </mc:Choice>
              <mc:Fallback>
                <p:oleObj name="Rovnice" r:id="rId7" imgW="4343286" imgH="571619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5373216"/>
                        <a:ext cx="8686572" cy="114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90264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cs typeface="Times New Roman" pitchFamily="18" charset="0"/>
              </a:rPr>
              <a:t>Variation of </a:t>
            </a:r>
            <a:r>
              <a:rPr lang="en-GB" sz="4000" i="1" dirty="0" smtClean="0">
                <a:solidFill>
                  <a:schemeClr val="accent2"/>
                </a:solidFill>
                <a:cs typeface="Times New Roman" pitchFamily="18" charset="0"/>
              </a:rPr>
              <a:t>P</a:t>
            </a:r>
            <a:r>
              <a:rPr lang="en-GB" sz="4000" baseline="-25000" dirty="0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GB" sz="4000" dirty="0" smtClean="0">
                <a:solidFill>
                  <a:schemeClr val="accent2"/>
                </a:solidFill>
                <a:cs typeface="Times New Roman" pitchFamily="18" charset="0"/>
              </a:rPr>
              <a:t>(</a:t>
            </a:r>
            <a:r>
              <a:rPr lang="en-GB" sz="4000" i="1" dirty="0" smtClean="0">
                <a:solidFill>
                  <a:schemeClr val="accent2"/>
                </a:solidFill>
                <a:cs typeface="Times New Roman" pitchFamily="18" charset="0"/>
              </a:rPr>
              <a:t>t</a:t>
            </a:r>
            <a:r>
              <a:rPr lang="en-GB" sz="4000" dirty="0" smtClean="0">
                <a:solidFill>
                  <a:schemeClr val="accent2"/>
                </a:solidFill>
                <a:cs typeface="Times New Roman" pitchFamily="18" charset="0"/>
              </a:rPr>
              <a:t>) with </a:t>
            </a:r>
            <a:r>
              <a:rPr lang="en-GB" sz="4000" i="1" dirty="0" smtClean="0">
                <a:solidFill>
                  <a:schemeClr val="accent2"/>
                </a:solidFill>
                <a:cs typeface="Times New Roman" pitchFamily="18" charset="0"/>
              </a:rPr>
              <a:t>t</a:t>
            </a:r>
            <a:br>
              <a:rPr lang="en-GB" sz="4000" i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GB" sz="2400" i="1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en-GB" sz="2400" i="1" baseline="-25000" dirty="0" smtClean="0">
                <a:solidFill>
                  <a:schemeClr val="accent2"/>
                </a:solidFill>
                <a:cs typeface="Times New Roman" pitchFamily="18" charset="0"/>
              </a:rPr>
              <a:t>R</a:t>
            </a:r>
            <a:r>
              <a:rPr lang="en-GB" sz="2400" i="1" dirty="0" smtClean="0">
                <a:solidFill>
                  <a:schemeClr val="accent2"/>
                </a:solidFill>
                <a:cs typeface="Times New Roman" pitchFamily="18" charset="0"/>
              </a:rPr>
              <a:t> </a:t>
            </a:r>
            <a:r>
              <a:rPr lang="en-GB" sz="2400" dirty="0" smtClean="0">
                <a:solidFill>
                  <a:schemeClr val="accent2"/>
                </a:solidFill>
                <a:cs typeface="Times New Roman" pitchFamily="18" charset="0"/>
              </a:rPr>
              <a:t>= 25 mm, </a:t>
            </a:r>
            <a:r>
              <a:rPr lang="en-GB" sz="2400" i="1" dirty="0" err="1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GB" sz="2400" baseline="-25000" dirty="0" err="1" smtClean="0">
                <a:solidFill>
                  <a:schemeClr val="accent2"/>
                </a:solidFill>
                <a:cs typeface="Times New Roman" pitchFamily="18" charset="0"/>
              </a:rPr>
              <a:t>lim</a:t>
            </a:r>
            <a:r>
              <a:rPr lang="en-GB" sz="2400" dirty="0" smtClean="0">
                <a:solidFill>
                  <a:schemeClr val="accent2"/>
                </a:solidFill>
                <a:cs typeface="Times New Roman" pitchFamily="18" charset="0"/>
              </a:rPr>
              <a:t> = 0.15</a:t>
            </a:r>
            <a:endParaRPr lang="en-GB" sz="2400" dirty="0" smtClean="0">
              <a:solidFill>
                <a:schemeClr val="accent2"/>
              </a:solidFill>
            </a:endParaRPr>
          </a:p>
        </p:txBody>
      </p:sp>
      <p:pic>
        <p:nvPicPr>
          <p:cNvPr id="48" name="Obrázek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76" y="764704"/>
            <a:ext cx="6768752" cy="6065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640960" cy="1143000"/>
          </a:xfrm>
        </p:spPr>
        <p:txBody>
          <a:bodyPr/>
          <a:lstStyle/>
          <a:p>
            <a:r>
              <a:rPr lang="en-GB" sz="3200" smtClean="0">
                <a:solidFill>
                  <a:schemeClr val="accent2"/>
                </a:solidFill>
              </a:rPr>
              <a:t>Probabilistic optimization of the concrete cover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847012" cy="4543425"/>
          </a:xfrm>
        </p:spPr>
        <p:txBody>
          <a:bodyPr/>
          <a:lstStyle/>
          <a:p>
            <a:r>
              <a:rPr lang="en-GB" smtClean="0"/>
              <a:t>The total cost</a:t>
            </a:r>
          </a:p>
          <a:p>
            <a:pPr algn="ctr">
              <a:buFontTx/>
              <a:buNone/>
            </a:pPr>
            <a:r>
              <a:rPr lang="en-GB" i="1" smtClean="0"/>
              <a:t>C</a:t>
            </a:r>
            <a:r>
              <a:rPr lang="en-GB" baseline="-25000" smtClean="0"/>
              <a:t>tot</a:t>
            </a:r>
            <a:r>
              <a:rPr lang="en-GB" smtClean="0"/>
              <a:t> = </a:t>
            </a:r>
            <a:r>
              <a:rPr lang="en-GB" i="1" smtClean="0"/>
              <a:t>C</a:t>
            </a:r>
            <a:r>
              <a:rPr lang="en-GB" baseline="-25000" smtClean="0"/>
              <a:t>0</a:t>
            </a:r>
            <a:r>
              <a:rPr lang="en-GB" smtClean="0"/>
              <a:t> + </a:t>
            </a:r>
            <a:r>
              <a:rPr lang="en-GB" i="1" smtClean="0"/>
              <a:t>C</a:t>
            </a:r>
            <a:r>
              <a:rPr lang="en-GB" baseline="-25000" smtClean="0"/>
              <a:t>1</a:t>
            </a:r>
            <a:r>
              <a:rPr lang="en-GB" smtClean="0"/>
              <a:t> </a:t>
            </a:r>
            <a:r>
              <a:rPr lang="en-GB" i="1" smtClean="0"/>
              <a:t>μ</a:t>
            </a:r>
            <a:r>
              <a:rPr lang="en-GB" i="1" baseline="-25000" smtClean="0"/>
              <a:t>R</a:t>
            </a:r>
            <a:r>
              <a:rPr lang="en-GB" smtClean="0"/>
              <a:t> + E[</a:t>
            </a:r>
            <a:r>
              <a:rPr lang="en-GB" i="1" smtClean="0"/>
              <a:t>C</a:t>
            </a:r>
            <a:r>
              <a:rPr lang="en-GB" baseline="-25000" smtClean="0"/>
              <a:t>f</a:t>
            </a:r>
            <a:r>
              <a:rPr lang="en-GB" smtClean="0"/>
              <a:t>]</a:t>
            </a:r>
          </a:p>
          <a:p>
            <a:endParaRPr lang="en-GB" smtClean="0"/>
          </a:p>
          <a:p>
            <a:r>
              <a:rPr lang="en-GB" smtClean="0"/>
              <a:t>Expected consequences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Annual discount rate </a:t>
            </a:r>
            <a:r>
              <a:rPr lang="en-GB" i="1" smtClean="0"/>
              <a:t>q</a:t>
            </a:r>
            <a:endParaRPr lang="en-GB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49191"/>
              </p:ext>
            </p:extLst>
          </p:nvPr>
        </p:nvGraphicFramePr>
        <p:xfrm>
          <a:off x="2200275" y="3847175"/>
          <a:ext cx="4745038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Rovnice" r:id="rId4" imgW="1968480" imgH="507960" progId="Equation.3">
                  <p:embed/>
                </p:oleObj>
              </mc:Choice>
              <mc:Fallback>
                <p:oleObj name="Rovnice" r:id="rId4" imgW="1968480" imgH="5079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3847175"/>
                        <a:ext cx="4745038" cy="123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324</Words>
  <Application>Microsoft Office PowerPoint</Application>
  <PresentationFormat>Předvádění na obrazovce (4:3)</PresentationFormat>
  <Paragraphs>66</Paragraphs>
  <Slides>13</Slides>
  <Notes>13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Výchozí návrh</vt:lpstr>
      <vt:lpstr>Picture</vt:lpstr>
      <vt:lpstr>Dokument</vt:lpstr>
      <vt:lpstr>Rovnice</vt:lpstr>
      <vt:lpstr>Durability Assessment of Large Surfaces Using Standard Reliability Methods</vt:lpstr>
      <vt:lpstr>Cooling tower and  its maintenance</vt:lpstr>
      <vt:lpstr>Steel retaining walls</vt:lpstr>
      <vt:lpstr>Site measurements Local distribution of a carbonation depth</vt:lpstr>
      <vt:lpstr>Simplified deterioration model</vt:lpstr>
      <vt:lpstr>Simplified deterioration model</vt:lpstr>
      <vt:lpstr>Example – carbonation of concrete fib Model Code for Service Life Design</vt:lpstr>
      <vt:lpstr>Variation of Pf(t) with t R = 25 mm, alim = 0.15</vt:lpstr>
      <vt:lpstr>Probabilistic optimization of the concrete cover</vt:lpstr>
      <vt:lpstr>Variation of optimum reliability index bopt with N q = 0.03, t = 40 years, and Cf / C1 = 100 and 1 000</vt:lpstr>
      <vt:lpstr>Conclusions</vt:lpstr>
      <vt:lpstr>Prezentace aplikace PowerPoint</vt:lpstr>
      <vt:lpstr>Concrete Cover (cooling tower EDUV5)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TOWERS COOLING</dc:title>
  <dc:creator>Dr. Holicky</dc:creator>
  <cp:lastModifiedBy>Windows User</cp:lastModifiedBy>
  <cp:revision>99</cp:revision>
  <cp:lastPrinted>2012-06-08T05:58:45Z</cp:lastPrinted>
  <dcterms:created xsi:type="dcterms:W3CDTF">2000-12-09T07:30:10Z</dcterms:created>
  <dcterms:modified xsi:type="dcterms:W3CDTF">2012-06-12T16:36:56Z</dcterms:modified>
</cp:coreProperties>
</file>